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9144000"/>
  <p:notesSz cx="6858000" cy="9144000"/>
  <p:embeddedFontLst>
    <p:embeddedFont>
      <p:font typeface="Audiowide"/>
      <p:regular r:id="rId24"/>
    </p:embeddedFont>
    <p:embeddedFont>
      <p:font typeface="Abril Fatface"/>
      <p:regular r:id="rId25"/>
    </p:embeddedFont>
    <p:embeddedFont>
      <p:font typeface="EB Garamond"/>
      <p:regular r:id="rId26"/>
      <p:bold r:id="rId27"/>
      <p:italic r:id="rId28"/>
      <p:boldItalic r:id="rId29"/>
    </p:embeddedFont>
    <p:embeddedFont>
      <p:font typeface="Helvetica Neue"/>
      <p:regular r:id="rId30"/>
      <p:bold r:id="rId31"/>
      <p:italic r:id="rId32"/>
      <p:boldItalic r:id="rId33"/>
    </p:embeddedFont>
    <p:embeddedFont>
      <p:font typeface="Century Gothic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8" roundtripDataSignature="AMtx7mjBbqmMvv/+X7MEbRWA2+nk6dDi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Audiowide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EBGaramond-regular.fntdata"/><Relationship Id="rId25" Type="http://schemas.openxmlformats.org/officeDocument/2006/relationships/font" Target="fonts/AbrilFatface-regular.fntdata"/><Relationship Id="rId28" Type="http://schemas.openxmlformats.org/officeDocument/2006/relationships/font" Target="fonts/EBGaramond-italic.fntdata"/><Relationship Id="rId27" Type="http://schemas.openxmlformats.org/officeDocument/2006/relationships/font" Target="fonts/EBGaramon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EBGaramond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elveticaNeue-bold.fntdata"/><Relationship Id="rId30" Type="http://schemas.openxmlformats.org/officeDocument/2006/relationships/font" Target="fonts/HelveticaNeue-regular.fntdata"/><Relationship Id="rId11" Type="http://schemas.openxmlformats.org/officeDocument/2006/relationships/slide" Target="slides/slide7.xml"/><Relationship Id="rId33" Type="http://schemas.openxmlformats.org/officeDocument/2006/relationships/font" Target="fonts/HelveticaNeue-boldItalic.fntdata"/><Relationship Id="rId10" Type="http://schemas.openxmlformats.org/officeDocument/2006/relationships/slide" Target="slides/slide6.xml"/><Relationship Id="rId32" Type="http://schemas.openxmlformats.org/officeDocument/2006/relationships/font" Target="fonts/HelveticaNeue-italic.fntdata"/><Relationship Id="rId13" Type="http://schemas.openxmlformats.org/officeDocument/2006/relationships/slide" Target="slides/slide9.xml"/><Relationship Id="rId35" Type="http://schemas.openxmlformats.org/officeDocument/2006/relationships/font" Target="fonts/CenturyGothic-bold.fntdata"/><Relationship Id="rId12" Type="http://schemas.openxmlformats.org/officeDocument/2006/relationships/slide" Target="slides/slide8.xml"/><Relationship Id="rId34" Type="http://schemas.openxmlformats.org/officeDocument/2006/relationships/font" Target="fonts/CenturyGothic-regular.fntdata"/><Relationship Id="rId15" Type="http://schemas.openxmlformats.org/officeDocument/2006/relationships/slide" Target="slides/slide11.xml"/><Relationship Id="rId37" Type="http://schemas.openxmlformats.org/officeDocument/2006/relationships/font" Target="fonts/CenturyGothic-boldItalic.fntdata"/><Relationship Id="rId14" Type="http://schemas.openxmlformats.org/officeDocument/2006/relationships/slide" Target="slides/slide10.xml"/><Relationship Id="rId36" Type="http://schemas.openxmlformats.org/officeDocument/2006/relationships/font" Target="fonts/CenturyGothic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customschemas.google.com/relationships/presentationmetadata" Target="meta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2e7c3472f_0_7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2e7c3472f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82e7c3472f_0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2e7c3472f_0_9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2e7c3472f_0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82e7c3472f_0_9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2e7c3472f_0_8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2e7c3472f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82e7c3472f_0_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2e7c3472f_0_11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2e7c3472f_0_1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82e7c3472f_0_1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2e7c3472f_0_12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82e7c3472f_0_1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82e7c3472f_0_1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2e7c3472f_0_14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2e7c3472f_0_1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82e7c3472f_0_1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2e7c3472f_0_15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82e7c3472f_0_1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82e7c3472f_0_1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2e7c3472f_0_16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2e7c3472f_0_1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82e7c3472f_0_1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82e7c3472f_0_17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82e7c3472f_0_1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82e7c3472f_0_1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8" name="Google Shape;268;p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2cd9e6bf7_0_8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82cd9e6bf7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g82cd9e6bf7_0_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2b782a789_0_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72b782a789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g72b782a789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2e7c3472f_0_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2e7c3472f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82e7c3472f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2e7c3472f_0_1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2e7c3472f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82e7c3472f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2e7c3472f_0_3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2e7c3472f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82e7c3472f_0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2e7c3472f_0_4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2e7c3472f_0_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82e7c3472f_0_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2e7c3472f_0_5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82e7c3472f_0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82e7c3472f_0_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2e7c3472f_0_5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2e7c3472f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82e7c3472f_0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16" name="Google Shape;16;p4"/>
          <p:cNvSpPr/>
          <p:nvPr/>
        </p:nvSpPr>
        <p:spPr>
          <a:xfrm flipH="1">
            <a:off x="2599854" y="527562"/>
            <a:ext cx="6992292" cy="5102484"/>
          </a:xfrm>
          <a:custGeom>
            <a:rect b="b" l="l" r="r" t="t"/>
            <a:pathLst>
              <a:path extrusionOk="0" h="5025119" w="6886274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17;p4"/>
          <p:cNvSpPr txBox="1"/>
          <p:nvPr>
            <p:ph type="ctrTitle"/>
          </p:nvPr>
        </p:nvSpPr>
        <p:spPr>
          <a:xfrm>
            <a:off x="1508760" y="1591056"/>
            <a:ext cx="5705856" cy="32644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subTitle"/>
          </p:nvPr>
        </p:nvSpPr>
        <p:spPr>
          <a:xfrm>
            <a:off x="1524000" y="4928616"/>
            <a:ext cx="5705856" cy="996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78" name="Google Shape;78;p13"/>
          <p:cNvSpPr/>
          <p:nvPr/>
        </p:nvSpPr>
        <p:spPr>
          <a:xfrm>
            <a:off x="684965" y="1332237"/>
            <a:ext cx="5263732" cy="3841102"/>
          </a:xfrm>
          <a:custGeom>
            <a:rect b="b" l="l" r="r" t="t"/>
            <a:pathLst>
              <a:path extrusionOk="0" h="5025119" w="6886274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3"/>
          <p:cNvSpPr txBox="1"/>
          <p:nvPr>
            <p:ph type="title"/>
          </p:nvPr>
        </p:nvSpPr>
        <p:spPr>
          <a:xfrm>
            <a:off x="1399032" y="2523744"/>
            <a:ext cx="3831336" cy="14538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/>
          <p:nvPr>
            <p:ph idx="2" type="pic"/>
          </p:nvPr>
        </p:nvSpPr>
        <p:spPr>
          <a:xfrm>
            <a:off x="6711696" y="640079"/>
            <a:ext cx="4837176" cy="55686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" type="body"/>
          </p:nvPr>
        </p:nvSpPr>
        <p:spPr>
          <a:xfrm>
            <a:off x="1655064" y="4087368"/>
            <a:ext cx="3319272" cy="6492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cap="none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4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23" name="Google Shape;23;p5"/>
          <p:cNvSpPr/>
          <p:nvPr/>
        </p:nvSpPr>
        <p:spPr>
          <a:xfrm flipH="1">
            <a:off x="1" y="315111"/>
            <a:ext cx="3021543" cy="1435442"/>
          </a:xfrm>
          <a:custGeom>
            <a:rect b="b" l="l" r="r" t="t"/>
            <a:pathLst>
              <a:path extrusionOk="0" h="1435442" w="3021543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" name="Google Shape;24;p5"/>
          <p:cNvSpPr txBox="1"/>
          <p:nvPr>
            <p:ph type="title"/>
          </p:nvPr>
        </p:nvSpPr>
        <p:spPr>
          <a:xfrm>
            <a:off x="259080" y="365125"/>
            <a:ext cx="8663940" cy="739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259080" y="1249680"/>
            <a:ext cx="8663940" cy="5029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0" type="dt"/>
          </p:nvPr>
        </p:nvSpPr>
        <p:spPr>
          <a:xfrm>
            <a:off x="45910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25908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04860" y="6356350"/>
            <a:ext cx="5181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30" name="Google Shape;30;p6"/>
          <p:cNvSpPr/>
          <p:nvPr/>
        </p:nvSpPr>
        <p:spPr>
          <a:xfrm>
            <a:off x="7209816" y="0"/>
            <a:ext cx="4143984" cy="5747660"/>
          </a:xfrm>
          <a:custGeom>
            <a:rect b="b" l="l" r="r" t="t"/>
            <a:pathLst>
              <a:path extrusionOk="0" h="5956080" w="384375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" name="Google Shape;31;p6"/>
          <p:cNvSpPr txBox="1"/>
          <p:nvPr>
            <p:ph type="title"/>
          </p:nvPr>
        </p:nvSpPr>
        <p:spPr>
          <a:xfrm>
            <a:off x="831850" y="1078991"/>
            <a:ext cx="5266944" cy="313639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831850" y="4279392"/>
            <a:ext cx="5266944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37" name="Google Shape;37;p7"/>
          <p:cNvSpPr/>
          <p:nvPr/>
        </p:nvSpPr>
        <p:spPr>
          <a:xfrm flipH="1">
            <a:off x="1" y="315111"/>
            <a:ext cx="3021543" cy="1435442"/>
          </a:xfrm>
          <a:custGeom>
            <a:rect b="b" l="l" r="r" t="t"/>
            <a:pathLst>
              <a:path extrusionOk="0" h="1435442" w="3021543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838200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6419088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45" name="Google Shape;45;p8"/>
          <p:cNvSpPr/>
          <p:nvPr/>
        </p:nvSpPr>
        <p:spPr>
          <a:xfrm flipH="1">
            <a:off x="1" y="315111"/>
            <a:ext cx="3021543" cy="1435442"/>
          </a:xfrm>
          <a:custGeom>
            <a:rect b="b" l="l" r="r" t="t"/>
            <a:pathLst>
              <a:path extrusionOk="0" h="1435442" w="3021543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" name="Google Shape;46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8397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8397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3" type="body"/>
          </p:nvPr>
        </p:nvSpPr>
        <p:spPr>
          <a:xfrm>
            <a:off x="64190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8"/>
          <p:cNvSpPr txBox="1"/>
          <p:nvPr>
            <p:ph idx="4" type="body"/>
          </p:nvPr>
        </p:nvSpPr>
        <p:spPr>
          <a:xfrm>
            <a:off x="64190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55" name="Google Shape;55;p9"/>
          <p:cNvSpPr/>
          <p:nvPr/>
        </p:nvSpPr>
        <p:spPr>
          <a:xfrm flipH="1">
            <a:off x="1969639" y="181596"/>
            <a:ext cx="8252722" cy="6022258"/>
          </a:xfrm>
          <a:custGeom>
            <a:rect b="b" l="l" r="r" t="t"/>
            <a:pathLst>
              <a:path extrusionOk="0" h="5025119" w="6886274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2843784" y="1572768"/>
            <a:ext cx="6501384" cy="40965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2">
  <p:cSld name="Blank 2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Mask ID=&#10;Mask position=bottom, center&#10;Mask family= brushstroke, landscape, wide" id="65" name="Google Shape;65;p11"/>
          <p:cNvSpPr/>
          <p:nvPr/>
        </p:nvSpPr>
        <p:spPr>
          <a:xfrm>
            <a:off x="1768100" y="-1"/>
            <a:ext cx="10423900" cy="5920155"/>
          </a:xfrm>
          <a:custGeom>
            <a:rect b="b" l="l" r="r" t="t"/>
            <a:pathLst>
              <a:path extrusionOk="0" h="5491534" w="10423900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g=AccentColor&#10;Flavor=Light&#10;Target=Fill" id="70" name="Google Shape;70;p12"/>
          <p:cNvSpPr/>
          <p:nvPr/>
        </p:nvSpPr>
        <p:spPr>
          <a:xfrm>
            <a:off x="4726728" y="0"/>
            <a:ext cx="7472381" cy="6858000"/>
          </a:xfrm>
          <a:custGeom>
            <a:rect b="b" l="l" r="r" t="t"/>
            <a:pathLst>
              <a:path extrusionOk="0" h="6886575" w="7472381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p12"/>
          <p:cNvSpPr txBox="1"/>
          <p:nvPr>
            <p:ph type="title"/>
          </p:nvPr>
        </p:nvSpPr>
        <p:spPr>
          <a:xfrm>
            <a:off x="839788" y="640080"/>
            <a:ext cx="3886200" cy="29535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>
            <a:off x="7059168" y="640080"/>
            <a:ext cx="4489704" cy="5596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12"/>
          <p:cNvSpPr txBox="1"/>
          <p:nvPr>
            <p:ph idx="2" type="body"/>
          </p:nvPr>
        </p:nvSpPr>
        <p:spPr>
          <a:xfrm>
            <a:off x="839788" y="3776472"/>
            <a:ext cx="3886200" cy="2468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190500" y="136526"/>
            <a:ext cx="8747760" cy="835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bril Fatface"/>
              <a:buNone/>
              <a:defRPr b="0" i="1" sz="4400" u="none" cap="none" strike="noStrik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190500" y="1074420"/>
            <a:ext cx="8747760" cy="5189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4564380" y="6365240"/>
            <a:ext cx="9525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190500" y="6351269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526780" y="6369049"/>
            <a:ext cx="41148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image" Target="../media/image18.png"/><Relationship Id="rId5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jp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0" Type="http://schemas.openxmlformats.org/officeDocument/2006/relationships/hyperlink" Target="mailto:BionicTigers10464@gmail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creativecommons.org/licenses/by-nc-sa/4.0/" TargetMode="External"/><Relationship Id="rId9" Type="http://schemas.openxmlformats.org/officeDocument/2006/relationships/hyperlink" Target="mailto:BionicTigers10464@gmail.com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hyperlink" Target="http://lovelandrobotics.weebly.com/team10464" TargetMode="External"/><Relationship Id="rId8" Type="http://schemas.openxmlformats.org/officeDocument/2006/relationships/hyperlink" Target="mailto:BionicTigers10464@gmail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17.png"/><Relationship Id="rId5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/>
          <p:nvPr/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0" y="-5255"/>
            <a:ext cx="9144000" cy="685800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1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2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1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"/>
          <p:cNvSpPr txBox="1"/>
          <p:nvPr>
            <p:ph type="ctrTitle"/>
          </p:nvPr>
        </p:nvSpPr>
        <p:spPr>
          <a:xfrm>
            <a:off x="711027" y="843324"/>
            <a:ext cx="8144738" cy="170157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</a:pPr>
            <a:r>
              <a:rPr b="1" lang="en-US" sz="6000"/>
              <a:t>Outreach Awards</a:t>
            </a:r>
            <a:endParaRPr/>
          </a:p>
        </p:txBody>
      </p:sp>
      <p:sp>
        <p:nvSpPr>
          <p:cNvPr id="105" name="Google Shape;105;p1"/>
          <p:cNvSpPr txBox="1"/>
          <p:nvPr>
            <p:ph idx="1" type="subTitle"/>
          </p:nvPr>
        </p:nvSpPr>
        <p:spPr>
          <a:xfrm>
            <a:off x="711028" y="2601649"/>
            <a:ext cx="3943349" cy="6467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 sz="1700"/>
              <a:t>The Bionic Tigers - FTC 10464</a:t>
            </a:r>
            <a:endParaRPr/>
          </a:p>
        </p:txBody>
      </p:sp>
      <p:pic>
        <p:nvPicPr>
          <p:cNvPr descr="A close up of a sign&#10;&#10;Description automatically generated" id="106" name="Google Shape;10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4362663"/>
            <a:ext cx="3683140" cy="1596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2e7c3472f_0_73"/>
          <p:cNvSpPr txBox="1"/>
          <p:nvPr/>
        </p:nvSpPr>
        <p:spPr>
          <a:xfrm>
            <a:off x="4231550" y="1592800"/>
            <a:ext cx="4583700" cy="41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○"/>
            </a:pPr>
            <a:r>
              <a:rPr b="1"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Quantity of Outreach</a:t>
            </a:r>
            <a:endParaRPr b="1"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■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Hours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■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Demos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●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Library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●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Younger schools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●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Museums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○"/>
            </a:pPr>
            <a:r>
              <a:rPr b="1"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Quality of Outreach</a:t>
            </a:r>
            <a:endParaRPr b="1"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■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Have a purpose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■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Have variety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■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Show passion for it in presentation</a:t>
            </a:r>
            <a:endParaRPr b="1"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188" name="Google Shape;188;g82e7c3472f_0_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725" y="1976312"/>
            <a:ext cx="1907006" cy="29053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189" name="Google Shape;189;g82e7c3472f_0_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6188" y="1592788"/>
            <a:ext cx="2254590" cy="16909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190" name="Google Shape;190;g82e7c3472f_0_7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96200" y="3811601"/>
            <a:ext cx="2254575" cy="169093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91" name="Google Shape;191;g82e7c3472f_0_73"/>
          <p:cNvSpPr txBox="1"/>
          <p:nvPr/>
        </p:nvSpPr>
        <p:spPr>
          <a:xfrm>
            <a:off x="269275" y="507025"/>
            <a:ext cx="7637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Team is an ambassador for FIRST programs.</a:t>
            </a:r>
            <a:r>
              <a:rPr b="1" lang="en-US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  </a:t>
            </a:r>
            <a:endParaRPr b="1" sz="3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2e7c3472f_0_94"/>
          <p:cNvSpPr txBox="1"/>
          <p:nvPr/>
        </p:nvSpPr>
        <p:spPr>
          <a:xfrm>
            <a:off x="2400250" y="575950"/>
            <a:ext cx="6321600" cy="1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Teams can clearly show the successful recruitment of new teams, mentors, coaches and volunteers who were not already active within the STEM community.</a:t>
            </a:r>
            <a:endParaRPr b="1"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98" name="Google Shape;198;g82e7c3472f_0_94"/>
          <p:cNvSpPr txBox="1"/>
          <p:nvPr/>
        </p:nvSpPr>
        <p:spPr>
          <a:xfrm>
            <a:off x="4334125" y="2774900"/>
            <a:ext cx="4584900" cy="25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udiowide"/>
              <a:buChar char="●"/>
            </a:pPr>
            <a:r>
              <a:rPr lang="en-US" sz="24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Grow your team</a:t>
            </a:r>
            <a:endParaRPr sz="24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udiowide"/>
              <a:buChar char="●"/>
            </a:pPr>
            <a:r>
              <a:rPr lang="en-US" sz="24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Leaving a legacy</a:t>
            </a:r>
            <a:endParaRPr sz="24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udiowide"/>
              <a:buChar char="●"/>
            </a:pPr>
            <a:r>
              <a:rPr lang="en-US" sz="24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FLL mentoring</a:t>
            </a:r>
            <a:endParaRPr sz="24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udiowide"/>
              <a:buChar char="●"/>
            </a:pPr>
            <a:r>
              <a:rPr lang="en-US" sz="24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Growing our program (From 2 teams to 10+ and adding Boosters)</a:t>
            </a:r>
            <a:endParaRPr sz="24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199" name="Google Shape;199;g82e7c3472f_0_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650" y="3719498"/>
            <a:ext cx="1503625" cy="200479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200" name="Google Shape;200;g82e7c3472f_0_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35888" y="3059313"/>
            <a:ext cx="2004875" cy="20048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201" name="Google Shape;201;g82e7c3472f_0_9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5650" y="1509025"/>
            <a:ext cx="1503637" cy="200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2e7c3472f_0_88"/>
          <p:cNvSpPr txBox="1"/>
          <p:nvPr/>
        </p:nvSpPr>
        <p:spPr>
          <a:xfrm>
            <a:off x="2822850" y="914675"/>
            <a:ext cx="5898900" cy="17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Team can explain the individual contributions of each team member, and how these apply to the overall success of the Team.</a:t>
            </a:r>
            <a:endParaRPr b="1" sz="24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08" name="Google Shape;208;g82e7c3472f_0_88"/>
          <p:cNvSpPr txBox="1"/>
          <p:nvPr/>
        </p:nvSpPr>
        <p:spPr>
          <a:xfrm>
            <a:off x="443525" y="2824025"/>
            <a:ext cx="8089200" cy="30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udiowide"/>
              <a:buChar char="○"/>
            </a:pPr>
            <a:r>
              <a:rPr lang="en-US" sz="22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Presentations</a:t>
            </a:r>
            <a:endParaRPr sz="22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683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udiowide"/>
              <a:buChar char="■"/>
            </a:pPr>
            <a:r>
              <a:rPr lang="en-US" sz="22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Prepare to answer any question</a:t>
            </a:r>
            <a:endParaRPr sz="22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683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udiowide"/>
              <a:buChar char="■"/>
            </a:pPr>
            <a:r>
              <a:rPr lang="en-US" sz="22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Be memorable</a:t>
            </a:r>
            <a:endParaRPr sz="22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udiowide"/>
              <a:buChar char="○"/>
            </a:pPr>
            <a:r>
              <a:rPr lang="en-US" sz="22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Having clear team structure</a:t>
            </a:r>
            <a:endParaRPr sz="22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udiowide"/>
              <a:buChar char="○"/>
            </a:pPr>
            <a:r>
              <a:rPr lang="en-US" sz="22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Take pictures of each team member                              working for the notebook</a:t>
            </a:r>
            <a:endParaRPr sz="22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udiowide"/>
              <a:buChar char="○"/>
            </a:pPr>
            <a:r>
              <a:rPr lang="en-US" sz="22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Sign pages in notebook</a:t>
            </a:r>
            <a:endParaRPr sz="22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209" name="Google Shape;209;g82e7c3472f_0_88"/>
          <p:cNvPicPr preferRelativeResize="0"/>
          <p:nvPr/>
        </p:nvPicPr>
        <p:blipFill rotWithShape="1">
          <a:blip r:embed="rId3">
            <a:alphaModFix/>
          </a:blip>
          <a:srcRect b="0" l="26911" r="0" t="0"/>
          <a:stretch/>
        </p:blipFill>
        <p:spPr>
          <a:xfrm>
            <a:off x="0" y="914675"/>
            <a:ext cx="2401875" cy="129238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2e7c3472f_0_115"/>
          <p:cNvSpPr txBox="1"/>
          <p:nvPr/>
        </p:nvSpPr>
        <p:spPr>
          <a:xfrm>
            <a:off x="1014600" y="2099400"/>
            <a:ext cx="7114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rPr>
              <a:t>Connect Award</a:t>
            </a:r>
            <a:endParaRPr b="1" sz="7200">
              <a:solidFill>
                <a:schemeClr val="dk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2e7c3472f_0_123"/>
          <p:cNvSpPr/>
          <p:nvPr/>
        </p:nvSpPr>
        <p:spPr>
          <a:xfrm>
            <a:off x="270460" y="366784"/>
            <a:ext cx="430200" cy="277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82e7c3472f_0_123"/>
          <p:cNvSpPr txBox="1"/>
          <p:nvPr/>
        </p:nvSpPr>
        <p:spPr>
          <a:xfrm>
            <a:off x="0" y="0"/>
            <a:ext cx="3685800" cy="831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Definition</a:t>
            </a:r>
            <a:endParaRPr sz="36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23" name="Google Shape;223;g82e7c3472f_0_123"/>
          <p:cNvSpPr txBox="1"/>
          <p:nvPr/>
        </p:nvSpPr>
        <p:spPr>
          <a:xfrm>
            <a:off x="0" y="926488"/>
            <a:ext cx="2522100" cy="757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Gracious Professionalism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24" name="Google Shape;224;g82e7c3472f_0_123"/>
          <p:cNvSpPr txBox="1"/>
          <p:nvPr/>
        </p:nvSpPr>
        <p:spPr>
          <a:xfrm>
            <a:off x="0" y="1835171"/>
            <a:ext cx="2522100" cy="924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Engineering Notebook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25" name="Google Shape;225;g82e7c3472f_0_123"/>
          <p:cNvSpPr txBox="1"/>
          <p:nvPr/>
        </p:nvSpPr>
        <p:spPr>
          <a:xfrm>
            <a:off x="0" y="5006784"/>
            <a:ext cx="2169000" cy="58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Presentation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26" name="Google Shape;226;g82e7c3472f_0_123"/>
          <p:cNvSpPr txBox="1"/>
          <p:nvPr/>
        </p:nvSpPr>
        <p:spPr>
          <a:xfrm>
            <a:off x="0" y="3558951"/>
            <a:ext cx="2522100" cy="831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78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Professionals in community</a:t>
            </a:r>
            <a:endParaRPr b="0" i="0" sz="1600" u="none" cap="none" strike="noStrike">
              <a:solidFill>
                <a:srgbClr val="FF66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27" name="Google Shape;227;g82e7c3472f_0_123"/>
          <p:cNvSpPr txBox="1"/>
          <p:nvPr/>
        </p:nvSpPr>
        <p:spPr>
          <a:xfrm>
            <a:off x="0" y="4390729"/>
            <a:ext cx="2522100" cy="58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Contribution</a:t>
            </a:r>
            <a:endParaRPr b="0" i="0" sz="1600" u="none" cap="none" strike="noStrike">
              <a:solidFill>
                <a:srgbClr val="FF66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28" name="Google Shape;228;g82e7c3472f_0_123"/>
          <p:cNvSpPr txBox="1"/>
          <p:nvPr/>
        </p:nvSpPr>
        <p:spPr>
          <a:xfrm>
            <a:off x="2950592" y="5261553"/>
            <a:ext cx="5261700" cy="10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82e7c3472f_0_123"/>
          <p:cNvSpPr/>
          <p:nvPr/>
        </p:nvSpPr>
        <p:spPr>
          <a:xfrm>
            <a:off x="2589929" y="1044907"/>
            <a:ext cx="2964300" cy="237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82e7c3472f_0_123"/>
          <p:cNvSpPr txBox="1"/>
          <p:nvPr/>
        </p:nvSpPr>
        <p:spPr>
          <a:xfrm>
            <a:off x="2589704" y="1044907"/>
            <a:ext cx="2964300" cy="44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1" sz="1400" u="none" cap="none" strike="noStrik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31" name="Google Shape;231;g82e7c3472f_0_123"/>
          <p:cNvPicPr preferRelativeResize="0"/>
          <p:nvPr/>
        </p:nvPicPr>
        <p:blipFill rotWithShape="1">
          <a:blip r:embed="rId3">
            <a:alphaModFix/>
          </a:blip>
          <a:srcRect b="0" l="1243" r="832" t="891"/>
          <a:stretch/>
        </p:blipFill>
        <p:spPr>
          <a:xfrm>
            <a:off x="2522101" y="1044900"/>
            <a:ext cx="6482173" cy="503752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232" name="Google Shape;232;g82e7c3472f_0_123"/>
          <p:cNvSpPr txBox="1"/>
          <p:nvPr/>
        </p:nvSpPr>
        <p:spPr>
          <a:xfrm>
            <a:off x="0" y="2883234"/>
            <a:ext cx="2522100" cy="924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Documentation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2e7c3472f_0_141"/>
          <p:cNvSpPr txBox="1"/>
          <p:nvPr/>
        </p:nvSpPr>
        <p:spPr>
          <a:xfrm>
            <a:off x="2794750" y="1893575"/>
            <a:ext cx="6002700" cy="3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 u="sng">
                <a:latin typeface="Audiowide"/>
                <a:ea typeface="Audiowide"/>
                <a:cs typeface="Audiowide"/>
                <a:sym typeface="Audiowide"/>
              </a:rPr>
              <a:t>Relevant Quality Elements:</a:t>
            </a:r>
            <a:r>
              <a:rPr b="1" lang="en-US" sz="3000">
                <a:solidFill>
                  <a:srgbClr val="434343"/>
                </a:solidFill>
                <a:latin typeface="Audiowide"/>
                <a:ea typeface="Audiowide"/>
                <a:cs typeface="Audiowide"/>
                <a:sym typeface="Audiowide"/>
              </a:rPr>
              <a:t> </a:t>
            </a:r>
            <a:r>
              <a:rPr lang="en-US" sz="3000">
                <a:latin typeface="Audiowide"/>
                <a:ea typeface="Audiowide"/>
                <a:cs typeface="Audiowide"/>
                <a:sym typeface="Audiowide"/>
              </a:rPr>
              <a:t>Teamwork; Enthusiasm; Communication; Outreach; Funding Plan; Networking</a:t>
            </a:r>
            <a:endParaRPr sz="30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39" name="Google Shape;239;g82e7c3472f_0_141"/>
          <p:cNvSpPr/>
          <p:nvPr/>
        </p:nvSpPr>
        <p:spPr>
          <a:xfrm>
            <a:off x="346550" y="550150"/>
            <a:ext cx="431700" cy="22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82e7c3472f_0_141"/>
          <p:cNvSpPr txBox="1"/>
          <p:nvPr/>
        </p:nvSpPr>
        <p:spPr>
          <a:xfrm>
            <a:off x="414475" y="657050"/>
            <a:ext cx="8099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udiowide"/>
                <a:ea typeface="Audiowide"/>
                <a:cs typeface="Audiowide"/>
                <a:sym typeface="Audiowide"/>
              </a:rPr>
              <a:t>Team provides clear examples of developing in person or virtual connections with individuals in the engineering, science, or technology community</a:t>
            </a:r>
            <a:endParaRPr sz="2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41" name="Google Shape;241;g82e7c3472f_0_141"/>
          <p:cNvSpPr txBox="1"/>
          <p:nvPr/>
        </p:nvSpPr>
        <p:spPr>
          <a:xfrm>
            <a:off x="414475" y="5754675"/>
            <a:ext cx="8099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udiowide"/>
                <a:ea typeface="Audiowide"/>
                <a:cs typeface="Audiowide"/>
                <a:sym typeface="Audiowide"/>
              </a:rPr>
              <a:t>DO NOT BE AFRAID TO REACH OUT!</a:t>
            </a:r>
            <a:endParaRPr sz="2800"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2e7c3472f_0_151"/>
          <p:cNvSpPr txBox="1"/>
          <p:nvPr/>
        </p:nvSpPr>
        <p:spPr>
          <a:xfrm>
            <a:off x="453250" y="515550"/>
            <a:ext cx="8247600" cy="16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Team actively engages with the engineering community to help them understand FIRST, the FIRST Tech Challenge, and the team itself</a:t>
            </a:r>
            <a:endParaRPr sz="24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48" name="Google Shape;248;g82e7c3472f_0_151"/>
          <p:cNvSpPr txBox="1"/>
          <p:nvPr/>
        </p:nvSpPr>
        <p:spPr>
          <a:xfrm>
            <a:off x="4958300" y="3084750"/>
            <a:ext cx="3514800" cy="239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udiowide"/>
              <a:buChar char="○"/>
            </a:pPr>
            <a:r>
              <a:rPr lang="en-US" sz="3600">
                <a:latin typeface="Audiowide"/>
                <a:ea typeface="Audiowide"/>
                <a:cs typeface="Audiowide"/>
                <a:sym typeface="Audiowide"/>
              </a:rPr>
              <a:t>Tours</a:t>
            </a:r>
            <a:endParaRPr sz="3600">
              <a:latin typeface="Audiowide"/>
              <a:ea typeface="Audiowide"/>
              <a:cs typeface="Audiowide"/>
              <a:sym typeface="Audiowide"/>
            </a:endParaRPr>
          </a:p>
          <a:p>
            <a:pPr indent="-457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udiowide"/>
              <a:buChar char="○"/>
            </a:pPr>
            <a:r>
              <a:rPr lang="en-US" sz="3600">
                <a:latin typeface="Audiowide"/>
                <a:ea typeface="Audiowide"/>
                <a:cs typeface="Audiowide"/>
                <a:sym typeface="Audiowide"/>
              </a:rPr>
              <a:t>Learning</a:t>
            </a:r>
            <a:endParaRPr sz="3600">
              <a:latin typeface="Audiowide"/>
              <a:ea typeface="Audiowide"/>
              <a:cs typeface="Audiowide"/>
              <a:sym typeface="Audiowide"/>
            </a:endParaRPr>
          </a:p>
          <a:p>
            <a:pPr indent="-457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udiowide"/>
              <a:buChar char="○"/>
            </a:pPr>
            <a:r>
              <a:rPr lang="en-US" sz="3600">
                <a:latin typeface="Audiowide"/>
                <a:ea typeface="Audiowide"/>
                <a:cs typeface="Audiowide"/>
                <a:sym typeface="Audiowide"/>
              </a:rPr>
              <a:t>Mentors</a:t>
            </a:r>
            <a:endParaRPr sz="36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49" name="Google Shape;249;g82e7c3472f_0_151"/>
          <p:cNvSpPr/>
          <p:nvPr/>
        </p:nvSpPr>
        <p:spPr>
          <a:xfrm>
            <a:off x="271350" y="293550"/>
            <a:ext cx="431700" cy="22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g82e7c3472f_0_151"/>
          <p:cNvPicPr preferRelativeResize="0"/>
          <p:nvPr/>
        </p:nvPicPr>
        <p:blipFill rotWithShape="1">
          <a:blip r:embed="rId3">
            <a:alphaModFix/>
          </a:blip>
          <a:srcRect b="30475" l="0" r="0" t="23799"/>
          <a:stretch/>
        </p:blipFill>
        <p:spPr>
          <a:xfrm>
            <a:off x="846575" y="2382775"/>
            <a:ext cx="3296300" cy="1130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251" name="Google Shape;251;g82e7c3472f_0_151"/>
          <p:cNvPicPr preferRelativeResize="0"/>
          <p:nvPr/>
        </p:nvPicPr>
        <p:blipFill rotWithShape="1">
          <a:blip r:embed="rId4">
            <a:alphaModFix/>
          </a:blip>
          <a:srcRect b="13001" l="0" r="0" t="7329"/>
          <a:stretch/>
        </p:blipFill>
        <p:spPr>
          <a:xfrm>
            <a:off x="1129303" y="4579325"/>
            <a:ext cx="2730847" cy="1631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82e7c3472f_0_168"/>
          <p:cNvSpPr txBox="1"/>
          <p:nvPr/>
        </p:nvSpPr>
        <p:spPr>
          <a:xfrm>
            <a:off x="311700" y="1168150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What is the difference?</a:t>
            </a:r>
            <a:endParaRPr sz="2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58" name="Google Shape;258;g82e7c3472f_0_168"/>
          <p:cNvSpPr txBox="1"/>
          <p:nvPr/>
        </p:nvSpPr>
        <p:spPr>
          <a:xfrm>
            <a:off x="311700" y="18756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600">
                <a:latin typeface="Audiowide"/>
                <a:ea typeface="Audiowide"/>
                <a:cs typeface="Audiowide"/>
                <a:sym typeface="Audiowide"/>
              </a:rPr>
              <a:t>The focus of the outreach</a:t>
            </a:r>
            <a:endParaRPr sz="3600"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600">
                <a:latin typeface="Audiowide"/>
                <a:ea typeface="Audiowide"/>
                <a:cs typeface="Audiowide"/>
                <a:sym typeface="Audiowide"/>
              </a:rPr>
              <a:t>Community and FIRST (MOTIVATE) </a:t>
            </a:r>
            <a:endParaRPr sz="3600">
              <a:latin typeface="Audiowide"/>
              <a:ea typeface="Audiowide"/>
              <a:cs typeface="Audiowide"/>
              <a:sym typeface="Audiowide"/>
            </a:endParaRPr>
          </a:p>
          <a:p>
            <a:pPr indent="457200" lvl="0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600">
                <a:latin typeface="Audiowide"/>
                <a:ea typeface="Audiowide"/>
                <a:cs typeface="Audiowide"/>
                <a:sym typeface="Audiowide"/>
              </a:rPr>
              <a:t>vs </a:t>
            </a:r>
            <a:endParaRPr sz="3600"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600">
                <a:latin typeface="Audiowide"/>
                <a:ea typeface="Audiowide"/>
                <a:cs typeface="Audiowide"/>
                <a:sym typeface="Audiowide"/>
              </a:rPr>
              <a:t>Professional (CONNECT)</a:t>
            </a:r>
            <a:endParaRPr sz="3600"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82e7c3472f_0_176"/>
          <p:cNvSpPr txBox="1"/>
          <p:nvPr/>
        </p:nvSpPr>
        <p:spPr>
          <a:xfrm>
            <a:off x="311700" y="8415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Summary</a:t>
            </a:r>
            <a:endParaRPr sz="2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65" name="Google Shape;265;g82e7c3472f_0_176"/>
          <p:cNvSpPr txBox="1"/>
          <p:nvPr/>
        </p:nvSpPr>
        <p:spPr>
          <a:xfrm>
            <a:off x="311700" y="15490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6000">
                <a:latin typeface="Audiowide"/>
                <a:ea typeface="Audiowide"/>
                <a:cs typeface="Audiowide"/>
                <a:sym typeface="Audiowide"/>
              </a:rPr>
              <a:t>Create a balance between types of outreach</a:t>
            </a:r>
            <a:endParaRPr sz="6000"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"/>
          <p:cNvSpPr txBox="1"/>
          <p:nvPr>
            <p:ph type="title"/>
          </p:nvPr>
        </p:nvSpPr>
        <p:spPr>
          <a:xfrm>
            <a:off x="259080" y="365125"/>
            <a:ext cx="86640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</a:pPr>
            <a:r>
              <a:rPr lang="en-US"/>
              <a:t>Credits</a:t>
            </a:r>
            <a:endParaRPr/>
          </a:p>
        </p:txBody>
      </p:sp>
      <p:sp>
        <p:nvSpPr>
          <p:cNvPr id="271" name="Google Shape;271;p2"/>
          <p:cNvSpPr txBox="1"/>
          <p:nvPr>
            <p:ph idx="1" type="body"/>
          </p:nvPr>
        </p:nvSpPr>
        <p:spPr>
          <a:xfrm>
            <a:off x="259080" y="1249680"/>
            <a:ext cx="8664000" cy="50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This lesson was written by </a:t>
            </a:r>
            <a:r>
              <a:rPr b="1" lang="en-US" sz="1600"/>
              <a:t>The Bionic Tigers 10464</a:t>
            </a:r>
            <a:r>
              <a:rPr lang="en-US" sz="1600"/>
              <a:t> for FTCTutorials.com</a:t>
            </a:r>
            <a:endParaRPr sz="1600"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You can contact the author at </a:t>
            </a:r>
            <a:endParaRPr b="1" i="1"/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/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/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More lessons for FIRST Tech Challenge are available at www.FTCtutorials.com</a:t>
            </a:r>
            <a:endParaRPr sz="1600"/>
          </a:p>
        </p:txBody>
      </p:sp>
      <p:sp>
        <p:nvSpPr>
          <p:cNvPr id="272" name="Google Shape;272;p2"/>
          <p:cNvSpPr txBox="1"/>
          <p:nvPr>
            <p:ph idx="11" type="ftr"/>
          </p:nvPr>
        </p:nvSpPr>
        <p:spPr>
          <a:xfrm>
            <a:off x="25908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273" name="Google Shape;273;p2"/>
          <p:cNvSpPr/>
          <p:nvPr/>
        </p:nvSpPr>
        <p:spPr>
          <a:xfrm>
            <a:off x="1420566" y="5157859"/>
            <a:ext cx="7464300" cy="4308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work is licensed under 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b="0" i="0" lang="en-US" sz="1400" u="sng" cap="none" strike="noStrike">
                <a:solidFill>
                  <a:srgbClr val="4374B7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Creative Commons Attribution-NonCommercial-ShareAlike 4.0 International License</a:t>
            </a:r>
            <a:r>
              <a:rPr b="0" i="0" lang="en-US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b="0" i="0" lang="en-US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800" u="none" cap="none" strike="noStrike">
              <a:solidFill>
                <a:srgbClr val="4374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Creative Commons License" id="274" name="Google Shape;274;p2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4901" y="5219289"/>
            <a:ext cx="949845" cy="334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"/>
          <p:cNvPicPr preferRelativeResize="0"/>
          <p:nvPr/>
        </p:nvPicPr>
        <p:blipFill rotWithShape="1">
          <a:blip r:embed="rId6">
            <a:alphaModFix/>
          </a:blip>
          <a:srcRect b="27729" l="0" r="0" t="24907"/>
          <a:stretch/>
        </p:blipFill>
        <p:spPr>
          <a:xfrm>
            <a:off x="5431700" y="2291613"/>
            <a:ext cx="3712299" cy="227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"/>
          <p:cNvSpPr txBox="1"/>
          <p:nvPr/>
        </p:nvSpPr>
        <p:spPr>
          <a:xfrm>
            <a:off x="0" y="1937625"/>
            <a:ext cx="8265000" cy="21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>
                <a:latin typeface="Audiowide"/>
                <a:ea typeface="Audiowide"/>
                <a:cs typeface="Audiowide"/>
                <a:sym typeface="Audiowide"/>
              </a:rPr>
              <a:t>Website:</a:t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u="sng">
                <a:solidFill>
                  <a:srgbClr val="0097A7"/>
                </a:solidFill>
                <a:latin typeface="Audiowide"/>
                <a:ea typeface="Audiowide"/>
                <a:cs typeface="Audiowide"/>
                <a:sym typeface="Audiowide"/>
                <a:hlinkClick r:id="rId7"/>
              </a:rPr>
              <a:t>http://lovelandrobotics.com/team10464</a:t>
            </a:r>
            <a:endParaRPr sz="1800"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>
                <a:latin typeface="Audiowide"/>
                <a:ea typeface="Audiowide"/>
                <a:cs typeface="Audiowide"/>
                <a:sym typeface="Audiowide"/>
              </a:rPr>
              <a:t>Twitter:</a:t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b="1" lang="en-US" sz="1800">
                <a:solidFill>
                  <a:srgbClr val="595959"/>
                </a:solidFill>
                <a:latin typeface="Cambria"/>
                <a:ea typeface="Cambria"/>
                <a:cs typeface="Cambria"/>
                <a:sym typeface="Cambria"/>
              </a:rPr>
              <a:t>@</a:t>
            </a:r>
            <a:r>
              <a:rPr lang="en-US" sz="1800">
                <a:solidFill>
                  <a:srgbClr val="595959"/>
                </a:solidFill>
                <a:latin typeface="Audiowide"/>
                <a:ea typeface="Audiowide"/>
                <a:cs typeface="Audiowide"/>
                <a:sym typeface="Audiowide"/>
              </a:rPr>
              <a:t>BionicTigersFTC</a:t>
            </a:r>
            <a:endParaRPr sz="1800"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>
                <a:latin typeface="Audiowide"/>
                <a:ea typeface="Audiowide"/>
                <a:cs typeface="Audiowide"/>
                <a:sym typeface="Audiowide"/>
              </a:rPr>
              <a:t>Email:</a:t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u="sng">
                <a:solidFill>
                  <a:srgbClr val="0097A7"/>
                </a:solidFill>
                <a:latin typeface="Audiowide"/>
                <a:ea typeface="Audiowide"/>
                <a:cs typeface="Audiowide"/>
                <a:sym typeface="Audiowide"/>
                <a:hlinkClick r:id="rId8"/>
              </a:rPr>
              <a:t>BionicTigers10464</a:t>
            </a:r>
            <a:r>
              <a:rPr b="1" lang="en-US" sz="1800" u="sng">
                <a:solidFill>
                  <a:srgbClr val="0097A7"/>
                </a:solidFill>
                <a:latin typeface="Cambria"/>
                <a:ea typeface="Cambria"/>
                <a:cs typeface="Cambria"/>
                <a:sym typeface="Cambria"/>
                <a:hlinkClick r:id="rId9"/>
              </a:rPr>
              <a:t>@</a:t>
            </a:r>
            <a:r>
              <a:rPr lang="en-US" sz="1800" u="sng">
                <a:solidFill>
                  <a:srgbClr val="0097A7"/>
                </a:solidFill>
                <a:latin typeface="Audiowide"/>
                <a:ea typeface="Audiowide"/>
                <a:cs typeface="Audiowide"/>
                <a:sym typeface="Audiowide"/>
                <a:hlinkClick r:id="rId10"/>
              </a:rPr>
              <a:t>gmail.com</a:t>
            </a:r>
            <a:endParaRPr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2cd9e6bf7_0_87"/>
          <p:cNvSpPr/>
          <p:nvPr/>
        </p:nvSpPr>
        <p:spPr>
          <a:xfrm>
            <a:off x="267175" y="1110000"/>
            <a:ext cx="431700" cy="22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g82cd9e6bf7_0_87"/>
          <p:cNvSpPr txBox="1"/>
          <p:nvPr/>
        </p:nvSpPr>
        <p:spPr>
          <a:xfrm>
            <a:off x="4050" y="919900"/>
            <a:ext cx="57495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Outreach</a:t>
            </a:r>
            <a:endParaRPr sz="6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114" name="Google Shape;114;g82cd9e6bf7_0_87"/>
          <p:cNvPicPr preferRelativeResize="0"/>
          <p:nvPr/>
        </p:nvPicPr>
        <p:blipFill rotWithShape="1">
          <a:blip r:embed="rId3">
            <a:alphaModFix/>
          </a:blip>
          <a:srcRect b="38239" l="0" r="0" t="23810"/>
          <a:stretch/>
        </p:blipFill>
        <p:spPr>
          <a:xfrm>
            <a:off x="620213" y="2206288"/>
            <a:ext cx="7895225" cy="2006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15" name="Google Shape;115;g82cd9e6bf7_0_87"/>
          <p:cNvSpPr txBox="1"/>
          <p:nvPr/>
        </p:nvSpPr>
        <p:spPr>
          <a:xfrm>
            <a:off x="5510100" y="5553950"/>
            <a:ext cx="36339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Core Values: Impact, Inclusion, Fun</a:t>
            </a:r>
            <a:endParaRPr b="0" i="0" sz="14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2b782a789_0_2"/>
          <p:cNvSpPr txBox="1"/>
          <p:nvPr/>
        </p:nvSpPr>
        <p:spPr>
          <a:xfrm>
            <a:off x="311700" y="818250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Three Main Types of Outreach</a:t>
            </a:r>
            <a:endParaRPr sz="2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22" name="Google Shape;122;g72b782a789_0_2"/>
          <p:cNvSpPr txBox="1"/>
          <p:nvPr/>
        </p:nvSpPr>
        <p:spPr>
          <a:xfrm>
            <a:off x="311700" y="2069450"/>
            <a:ext cx="8520600" cy="341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Professional </a:t>
            </a:r>
            <a:r>
              <a:rPr lang="en-US" sz="3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-</a:t>
            </a:r>
            <a:r>
              <a:rPr lang="en-US" sz="6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 </a:t>
            </a:r>
            <a:r>
              <a:rPr lang="en-US" sz="24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Connect</a:t>
            </a:r>
            <a:endParaRPr sz="2400">
              <a:solidFill>
                <a:srgbClr val="FF66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Community </a:t>
            </a:r>
            <a:r>
              <a:rPr lang="en-US" sz="3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-</a:t>
            </a:r>
            <a:r>
              <a:rPr lang="en-US" sz="6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 </a:t>
            </a:r>
            <a:r>
              <a:rPr lang="en-US" sz="3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Motivate</a:t>
            </a:r>
            <a:endParaRPr sz="3000">
              <a:solidFill>
                <a:srgbClr val="FF66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6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FIRST </a:t>
            </a:r>
            <a:r>
              <a:rPr lang="en-US" sz="3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-</a:t>
            </a:r>
            <a:r>
              <a:rPr lang="en-US" sz="6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 </a:t>
            </a:r>
            <a:r>
              <a:rPr lang="en-US" sz="3000">
                <a:solidFill>
                  <a:srgbClr val="FF6600"/>
                </a:solidFill>
                <a:latin typeface="Audiowide"/>
                <a:ea typeface="Audiowide"/>
                <a:cs typeface="Audiowide"/>
                <a:sym typeface="Audiowide"/>
              </a:rPr>
              <a:t>Motivate</a:t>
            </a:r>
            <a:endParaRPr sz="3000">
              <a:solidFill>
                <a:srgbClr val="FF66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2e7c3472f_0_6"/>
          <p:cNvSpPr txBox="1"/>
          <p:nvPr/>
        </p:nvSpPr>
        <p:spPr>
          <a:xfrm>
            <a:off x="909725" y="2239350"/>
            <a:ext cx="7674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rPr>
              <a:t>Motivate Award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2e7c3472f_0_14"/>
          <p:cNvSpPr/>
          <p:nvPr/>
        </p:nvSpPr>
        <p:spPr>
          <a:xfrm>
            <a:off x="271350" y="293550"/>
            <a:ext cx="431700" cy="22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82e7c3472f_0_14"/>
          <p:cNvSpPr txBox="1"/>
          <p:nvPr/>
        </p:nvSpPr>
        <p:spPr>
          <a:xfrm>
            <a:off x="0" y="665450"/>
            <a:ext cx="2652000" cy="7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Definition</a:t>
            </a:r>
            <a:endParaRPr b="1" sz="3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136" name="Google Shape;136;g82e7c3472f_0_14"/>
          <p:cNvPicPr preferRelativeResize="0"/>
          <p:nvPr/>
        </p:nvPicPr>
        <p:blipFill rotWithShape="1">
          <a:blip r:embed="rId3">
            <a:alphaModFix/>
          </a:blip>
          <a:srcRect b="0" l="0" r="911" t="1312"/>
          <a:stretch/>
        </p:blipFill>
        <p:spPr>
          <a:xfrm>
            <a:off x="2325425" y="1497400"/>
            <a:ext cx="6818699" cy="43583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37" name="Google Shape;137;g82e7c3472f_0_14"/>
          <p:cNvSpPr txBox="1"/>
          <p:nvPr/>
        </p:nvSpPr>
        <p:spPr>
          <a:xfrm>
            <a:off x="0" y="1528907"/>
            <a:ext cx="2530500" cy="706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Gracious Professionalism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38" name="Google Shape;138;g82e7c3472f_0_14"/>
          <p:cNvSpPr txBox="1"/>
          <p:nvPr/>
        </p:nvSpPr>
        <p:spPr>
          <a:xfrm>
            <a:off x="0" y="2375771"/>
            <a:ext cx="2530500" cy="861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Engineering Notebook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39" name="Google Shape;139;g82e7c3472f_0_14"/>
          <p:cNvSpPr txBox="1"/>
          <p:nvPr/>
        </p:nvSpPr>
        <p:spPr>
          <a:xfrm>
            <a:off x="0" y="5331612"/>
            <a:ext cx="2176200" cy="548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Presentation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40" name="Google Shape;140;g82e7c3472f_0_14"/>
          <p:cNvSpPr txBox="1"/>
          <p:nvPr/>
        </p:nvSpPr>
        <p:spPr>
          <a:xfrm>
            <a:off x="0" y="3288980"/>
            <a:ext cx="2530500" cy="775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FIRST Ambassador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41" name="Google Shape;141;g82e7c3472f_0_14"/>
          <p:cNvSpPr txBox="1"/>
          <p:nvPr/>
        </p:nvSpPr>
        <p:spPr>
          <a:xfrm>
            <a:off x="0" y="4143661"/>
            <a:ext cx="2530500" cy="613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Outreach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42" name="Google Shape;142;g82e7c3472f_0_14"/>
          <p:cNvSpPr txBox="1"/>
          <p:nvPr/>
        </p:nvSpPr>
        <p:spPr>
          <a:xfrm>
            <a:off x="0" y="4783524"/>
            <a:ext cx="2530500" cy="548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udiowide"/>
              <a:buChar char="●"/>
            </a:pPr>
            <a:r>
              <a:rPr b="0" i="0" lang="en-US" sz="16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Contribution</a:t>
            </a:r>
            <a:endParaRPr b="0" i="0" sz="16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43" name="Google Shape;143;g82e7c3472f_0_14"/>
          <p:cNvSpPr/>
          <p:nvPr/>
        </p:nvSpPr>
        <p:spPr>
          <a:xfrm>
            <a:off x="2325425" y="1730250"/>
            <a:ext cx="3366600" cy="1900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82e7c3472f_0_14"/>
          <p:cNvSpPr txBox="1"/>
          <p:nvPr/>
        </p:nvSpPr>
        <p:spPr>
          <a:xfrm>
            <a:off x="2530500" y="1730250"/>
            <a:ext cx="2974200" cy="3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This team embraces the culture of </a:t>
            </a:r>
            <a:r>
              <a:rPr b="1" i="1" lang="en-US" sz="1400" u="none" cap="none" strike="noStrik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FIRST</a:t>
            </a:r>
            <a:r>
              <a:rPr b="1" i="0" lang="en-US" sz="1400" u="none" cap="none" strike="noStrik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and clearly shows what it means to be a Team. This judged award celebrates the Team that represents the essence of the </a:t>
            </a:r>
            <a:r>
              <a:rPr b="1" i="1" lang="en-US" sz="1400" u="none" cap="none" strike="noStrik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FIRST </a:t>
            </a:r>
            <a:r>
              <a:rPr b="1" i="0" lang="en-US" sz="1400" u="none" cap="none" strike="noStrik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Tech Challenge competition through Team building, Team spirit and displayed enthusiasm. This is a Team who makes a collective effort to make </a:t>
            </a:r>
            <a:r>
              <a:rPr b="1" i="1" lang="en-US" sz="1400" u="none" cap="none" strike="noStrik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FIRST</a:t>
            </a:r>
            <a:r>
              <a:rPr b="1" i="0" lang="en-US" sz="1400" u="none" cap="none" strike="noStrik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known throughout their school and community, and sparks others to embrace the culture of </a:t>
            </a:r>
            <a:r>
              <a:rPr b="1" i="1" lang="en-US" sz="1400" u="none" cap="none" strike="noStrik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FIRST. </a:t>
            </a:r>
            <a:endParaRPr b="1" i="1" sz="1400" u="none" cap="none" strike="noStrik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45" name="Google Shape;145;g82e7c3472f_0_14"/>
          <p:cNvSpPr/>
          <p:nvPr/>
        </p:nvSpPr>
        <p:spPr>
          <a:xfrm>
            <a:off x="2325425" y="1162075"/>
            <a:ext cx="6818700" cy="470700"/>
          </a:xfrm>
          <a:prstGeom prst="rect">
            <a:avLst/>
          </a:prstGeom>
          <a:solidFill>
            <a:srgbClr val="F46524"/>
          </a:solidFill>
          <a:ln cap="flat" cmpd="sng" w="9525">
            <a:solidFill>
              <a:srgbClr val="F4652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Motivate Award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2e7c3472f_0_32"/>
          <p:cNvSpPr txBox="1"/>
          <p:nvPr/>
        </p:nvSpPr>
        <p:spPr>
          <a:xfrm>
            <a:off x="3171588" y="1234613"/>
            <a:ext cx="55371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Teams show respect and Gracious Professionalism® to everyone they meet at a FIRST Tech Challenge event.</a:t>
            </a:r>
            <a:endParaRPr b="1" sz="1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52" name="Google Shape;152;g82e7c3472f_0_32"/>
          <p:cNvSpPr txBox="1"/>
          <p:nvPr/>
        </p:nvSpPr>
        <p:spPr>
          <a:xfrm>
            <a:off x="3096513" y="2406586"/>
            <a:ext cx="6034200" cy="38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>
                <a:latin typeface="Audiowide"/>
                <a:ea typeface="Audiowide"/>
                <a:cs typeface="Audiowide"/>
                <a:sym typeface="Audiowide"/>
              </a:rPr>
              <a:t>What is Gracious Professionalism®? </a:t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udiowide"/>
              <a:buChar char="○"/>
            </a:pPr>
            <a:r>
              <a:rPr lang="en-US" sz="1800">
                <a:latin typeface="Audiowide"/>
                <a:ea typeface="Audiowide"/>
                <a:cs typeface="Audiowide"/>
                <a:sym typeface="Audiowide"/>
              </a:rPr>
              <a:t>Understanding that this is a learning experience for everyone and supporting one another</a:t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○"/>
            </a:pPr>
            <a:r>
              <a:rPr lang="en-US" sz="1800">
                <a:latin typeface="Audiowide"/>
                <a:ea typeface="Audiowide"/>
                <a:cs typeface="Audiowide"/>
                <a:sym typeface="Audiowide"/>
              </a:rPr>
              <a:t>What does “everyone” mean?</a:t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>
                <a:latin typeface="Audiowide"/>
                <a:ea typeface="Audiowide"/>
                <a:cs typeface="Audiowide"/>
                <a:sym typeface="Audiowide"/>
              </a:rPr>
              <a:t>The idea is that:</a:t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udiowide"/>
              <a:buChar char="○"/>
            </a:pPr>
            <a:r>
              <a:rPr lang="en-US" sz="1800">
                <a:latin typeface="Audiowide"/>
                <a:ea typeface="Audiowide"/>
                <a:cs typeface="Audiowide"/>
                <a:sym typeface="Audiowide"/>
              </a:rPr>
              <a:t>Every team against the game, not team vs team</a:t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udiowide"/>
              <a:buChar char="○"/>
            </a:pPr>
            <a:r>
              <a:rPr lang="en-US" sz="1800">
                <a:latin typeface="Audiowide"/>
                <a:ea typeface="Audiowide"/>
                <a:cs typeface="Audiowide"/>
                <a:sym typeface="Audiowide"/>
              </a:rPr>
              <a:t>Be supportive of each other and help each other out</a:t>
            </a:r>
            <a:endParaRPr sz="1800"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53" name="Google Shape;153;g82e7c3472f_0_32"/>
          <p:cNvSpPr txBox="1"/>
          <p:nvPr/>
        </p:nvSpPr>
        <p:spPr>
          <a:xfrm>
            <a:off x="159263" y="1485003"/>
            <a:ext cx="2170800" cy="40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g82e7c3472f_0_32"/>
          <p:cNvPicPr preferRelativeResize="0"/>
          <p:nvPr/>
        </p:nvPicPr>
        <p:blipFill rotWithShape="1">
          <a:blip r:embed="rId3">
            <a:alphaModFix/>
          </a:blip>
          <a:srcRect b="0" l="30843" r="0" t="0"/>
          <a:stretch/>
        </p:blipFill>
        <p:spPr>
          <a:xfrm>
            <a:off x="159263" y="1142002"/>
            <a:ext cx="2933075" cy="51624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55" name="Google Shape;155;g82e7c3472f_0_32"/>
          <p:cNvSpPr txBox="1"/>
          <p:nvPr/>
        </p:nvSpPr>
        <p:spPr>
          <a:xfrm>
            <a:off x="13288" y="553525"/>
            <a:ext cx="68436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b="0" i="0" lang="en-US" sz="1800" u="none" cap="none" strike="noStrike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Woodie Flowers, Distinguished Advisor to FIRST</a:t>
            </a:r>
            <a:endParaRPr b="0" i="0" sz="1800" u="none" cap="none" strike="noStrike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82e7c3472f_0_32"/>
          <p:cNvSpPr/>
          <p:nvPr/>
        </p:nvSpPr>
        <p:spPr>
          <a:xfrm rot="5400000">
            <a:off x="1269038" y="1288067"/>
            <a:ext cx="881700" cy="463200"/>
          </a:xfrm>
          <a:prstGeom prst="bentUpArrow">
            <a:avLst>
              <a:gd fmla="val 25000" name="adj1"/>
              <a:gd fmla="val 22347" name="adj2"/>
              <a:gd fmla="val 20676" name="adj3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2e7c3472f_0_44"/>
          <p:cNvSpPr txBox="1"/>
          <p:nvPr/>
        </p:nvSpPr>
        <p:spPr>
          <a:xfrm>
            <a:off x="124575" y="957900"/>
            <a:ext cx="5633100" cy="56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b="1" lang="en-US" sz="1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Teams must submit an Engineering Notebook. </a:t>
            </a:r>
            <a:endParaRPr b="1" sz="1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○"/>
            </a:pPr>
            <a:r>
              <a:rPr lang="en-US" sz="1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Clear documentation</a:t>
            </a:r>
            <a:endParaRPr sz="1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○"/>
            </a:pPr>
            <a:r>
              <a:rPr lang="en-US" sz="1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Include visuals</a:t>
            </a:r>
            <a:endParaRPr sz="1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○"/>
            </a:pPr>
            <a:r>
              <a:rPr lang="en-US" sz="1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Record stats </a:t>
            </a:r>
            <a:endParaRPr sz="1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b="1" lang="en-US" sz="1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The Engineering notebook must include a Business or Strategic plan that identifies their future goals and the steps they will take to reach those goals. </a:t>
            </a:r>
            <a:endParaRPr b="1" sz="1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○"/>
            </a:pPr>
            <a:r>
              <a:rPr lang="en-US" sz="18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The plan could include fundraising goals, sustainability goals, timelines, outreach, and community service goals</a:t>
            </a:r>
            <a:endParaRPr sz="18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163" name="Google Shape;163;g82e7c3472f_0_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7682" y="1237813"/>
            <a:ext cx="3031768" cy="468420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2e7c3472f_0_50"/>
          <p:cNvSpPr txBox="1"/>
          <p:nvPr/>
        </p:nvSpPr>
        <p:spPr>
          <a:xfrm>
            <a:off x="790325" y="62260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Examples</a:t>
            </a:r>
            <a:endParaRPr b="1" sz="3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170" name="Google Shape;170;g82e7c3472f_0_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43775" y="1391200"/>
            <a:ext cx="2820200" cy="38457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171" name="Google Shape;171;g82e7c3472f_0_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9575" y="1938050"/>
            <a:ext cx="5429077" cy="25187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2e7c3472f_0_56"/>
          <p:cNvSpPr txBox="1"/>
          <p:nvPr/>
        </p:nvSpPr>
        <p:spPr>
          <a:xfrm>
            <a:off x="4278175" y="1365150"/>
            <a:ext cx="4583700" cy="47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○"/>
            </a:pPr>
            <a:r>
              <a:rPr b="1"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An Ambassador means that you are the in between of your community and FIRST Robotics.</a:t>
            </a:r>
            <a:endParaRPr b="1"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○"/>
            </a:pPr>
            <a:r>
              <a:rPr b="1"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Presence in your community</a:t>
            </a:r>
            <a:endParaRPr b="1"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■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Make it loud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■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Share your passion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udiowide"/>
              <a:buChar char="■"/>
            </a:pPr>
            <a:r>
              <a:rPr lang="en-US" sz="20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Example: We tweet back and forth with our school faculty to share how active we are</a:t>
            </a:r>
            <a:endParaRPr sz="2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178" name="Google Shape;178;g82e7c3472f_0_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9275" y="1771475"/>
            <a:ext cx="1907006" cy="29053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179" name="Google Shape;179;g82e7c3472f_0_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6188" y="1489550"/>
            <a:ext cx="2254590" cy="1690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pic>
        <p:nvPicPr>
          <p:cNvPr id="180" name="Google Shape;180;g82e7c3472f_0_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96200" y="3974826"/>
            <a:ext cx="2254575" cy="169093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</p:pic>
      <p:sp>
        <p:nvSpPr>
          <p:cNvPr id="181" name="Google Shape;181;g82e7c3472f_0_56"/>
          <p:cNvSpPr txBox="1"/>
          <p:nvPr/>
        </p:nvSpPr>
        <p:spPr>
          <a:xfrm>
            <a:off x="339275" y="400450"/>
            <a:ext cx="80994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Team is an ambassador for FIRST programs.</a:t>
            </a:r>
            <a:r>
              <a:rPr b="1" lang="en-US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  </a:t>
            </a:r>
            <a:endParaRPr b="1" sz="300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rushVTI">
  <a:themeElements>
    <a:clrScheme name="Custom 17">
      <a:dk1>
        <a:srgbClr val="000000"/>
      </a:dk1>
      <a:lt1>
        <a:srgbClr val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2020-03-03T17:05:41Z</dcterms:created>
  <dc:creator>Srinivasan Seshan</dc:creator>
</cp:coreProperties>
</file>